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90" r:id="rId11"/>
    <p:sldId id="291" r:id="rId12"/>
    <p:sldId id="296" r:id="rId13"/>
    <p:sldId id="267" r:id="rId14"/>
    <p:sldId id="268" r:id="rId15"/>
    <p:sldId id="269" r:id="rId16"/>
    <p:sldId id="270" r:id="rId17"/>
    <p:sldId id="293" r:id="rId18"/>
    <p:sldId id="272" r:id="rId19"/>
    <p:sldId id="273" r:id="rId20"/>
    <p:sldId id="294" r:id="rId21"/>
    <p:sldId id="275" r:id="rId22"/>
    <p:sldId id="295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</p:sldIdLst>
  <p:sldSz cx="18288000" cy="10287000"/>
  <p:notesSz cx="6858000" cy="9144000"/>
  <p:embeddedFontLst>
    <p:embeddedFont>
      <p:font typeface="Aileron Regular" panose="020B0604020202020204" charset="0"/>
      <p:regular r:id="rId32"/>
    </p:embeddedFont>
    <p:embeddedFont>
      <p:font typeface="Alegreya" panose="020B0604020202020204" charset="0"/>
      <p:regular r:id="rId33"/>
    </p:embeddedFont>
    <p:embeddedFont>
      <p:font typeface="Alegreya Bold" panose="020B0604020202020204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nva Sans Bold" panose="020B0604020202020204" charset="0"/>
      <p:regular r:id="rId39"/>
    </p:embeddedFont>
    <p:embeddedFont>
      <p:font typeface="DM Sans" pitchFamily="2" charset="0"/>
      <p:regular r:id="rId40"/>
      <p:bold r:id="rId41"/>
      <p:italic r:id="rId42"/>
      <p:boldItalic r:id="rId43"/>
    </p:embeddedFont>
    <p:embeddedFont>
      <p:font typeface="DM Sans Bold" charset="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44" autoAdjust="0"/>
    <p:restoredTop sz="94622" autoAdjust="0"/>
  </p:normalViewPr>
  <p:slideViewPr>
    <p:cSldViewPr>
      <p:cViewPr varScale="1">
        <p:scale>
          <a:sx n="50" d="100"/>
          <a:sy n="50" d="100"/>
        </p:scale>
        <p:origin x="72" y="22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sv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73618" y="1669289"/>
            <a:ext cx="13301475" cy="3285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93"/>
              </a:lnSpc>
            </a:pPr>
            <a:r>
              <a:rPr lang="en-US" sz="7430" spc="-74">
                <a:solidFill>
                  <a:srgbClr val="000000"/>
                </a:solidFill>
                <a:latin typeface="DM Sans Bold"/>
              </a:rPr>
              <a:t>Blockchain-Based Vehicle Registration and Ownership Management System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175093" y="378013"/>
            <a:ext cx="3743074" cy="953097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042435" y="7374255"/>
            <a:ext cx="5408772" cy="1884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DM Sans"/>
              </a:rPr>
              <a:t>IN 2900(IT)- Troyrangers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DM Sans"/>
              </a:rPr>
              <a:t>Faculty of Information Technology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DM Sans"/>
              </a:rPr>
              <a:t>University Of Moratuwa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DM Sans"/>
              </a:rPr>
              <a:t>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9734098" y="1852097"/>
          <a:ext cx="7706067" cy="6545580"/>
        </p:xfrm>
        <a:graphic>
          <a:graphicData uri="http://schemas.openxmlformats.org/drawingml/2006/table">
            <a:tbl>
              <a:tblPr/>
              <a:tblGrid>
                <a:gridCol w="7706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36395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</a:pPr>
                      <a:endParaRPr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B7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6395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</a:pPr>
                      <a:endParaRPr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9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6395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</a:pPr>
                      <a:endParaRPr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C0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6395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</a:pPr>
                      <a:endParaRPr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9097467" y="1852097"/>
            <a:ext cx="1273262" cy="1481614"/>
            <a:chOff x="0" y="0"/>
            <a:chExt cx="1697682" cy="1975485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697682" cy="1975485"/>
              <a:chOff x="0" y="0"/>
              <a:chExt cx="6985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191919">
                  <a:alpha val="60000"/>
                </a:srgbClr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82550"/>
                <a:ext cx="698500" cy="590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146612" y="170603"/>
              <a:ext cx="1404458" cy="1634279"/>
              <a:chOff x="0" y="0"/>
              <a:chExt cx="6985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191919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82550"/>
                <a:ext cx="698500" cy="590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</p:grpSp>
      <p:grpSp>
        <p:nvGrpSpPr>
          <p:cNvPr id="10" name="Group 10"/>
          <p:cNvGrpSpPr/>
          <p:nvPr/>
        </p:nvGrpSpPr>
        <p:grpSpPr>
          <a:xfrm>
            <a:off x="9097467" y="3539093"/>
            <a:ext cx="1273262" cy="1481614"/>
            <a:chOff x="0" y="0"/>
            <a:chExt cx="1697682" cy="1975485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697682" cy="1975485"/>
              <a:chOff x="0" y="0"/>
              <a:chExt cx="6985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191919">
                  <a:alpha val="60000"/>
                </a:srgbClr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82550"/>
                <a:ext cx="698500" cy="590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46612" y="170603"/>
              <a:ext cx="1404458" cy="1634279"/>
              <a:chOff x="0" y="0"/>
              <a:chExt cx="6985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191919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82550"/>
                <a:ext cx="698500" cy="590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</p:grpSp>
      <p:grpSp>
        <p:nvGrpSpPr>
          <p:cNvPr id="17" name="Group 17"/>
          <p:cNvGrpSpPr/>
          <p:nvPr/>
        </p:nvGrpSpPr>
        <p:grpSpPr>
          <a:xfrm>
            <a:off x="9097467" y="6953290"/>
            <a:ext cx="1273262" cy="1481614"/>
            <a:chOff x="0" y="0"/>
            <a:chExt cx="1697682" cy="1975485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1697682" cy="1975485"/>
              <a:chOff x="0" y="0"/>
              <a:chExt cx="6985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191919">
                  <a:alpha val="60000"/>
                </a:srgbClr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82550"/>
                <a:ext cx="698500" cy="590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146612" y="170603"/>
              <a:ext cx="1404458" cy="1634279"/>
              <a:chOff x="0" y="0"/>
              <a:chExt cx="6985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191919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82550"/>
                <a:ext cx="698500" cy="590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9097467" y="5226090"/>
            <a:ext cx="1273262" cy="1481614"/>
            <a:chOff x="0" y="0"/>
            <a:chExt cx="1697682" cy="1975485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1697682" cy="1975485"/>
              <a:chOff x="0" y="0"/>
              <a:chExt cx="6985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191919">
                  <a:alpha val="60000"/>
                </a:srgbClr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82550"/>
                <a:ext cx="698500" cy="590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146612" y="170603"/>
              <a:ext cx="1404458" cy="1634279"/>
              <a:chOff x="0" y="0"/>
              <a:chExt cx="6985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191919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82550"/>
                <a:ext cx="698500" cy="590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83425" y="5226090"/>
            <a:ext cx="4092356" cy="41148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253366" y="3989959"/>
            <a:ext cx="961463" cy="579882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321466" y="5499062"/>
            <a:ext cx="825264" cy="823397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-517393" y="1825387"/>
            <a:ext cx="9097467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DM Sans Bold"/>
              </a:rPr>
              <a:t>Web 2 Technologies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246281" y="2142091"/>
            <a:ext cx="7706067" cy="854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DM Sans"/>
              </a:rPr>
              <a:t> ReactJs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321466" y="2181205"/>
            <a:ext cx="825264" cy="823397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486353" y="7378681"/>
            <a:ext cx="495489" cy="630831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8005328" y="3805237"/>
            <a:ext cx="7706067" cy="854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DM Sans"/>
              </a:rPr>
              <a:t>  NextJs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868517" y="5512335"/>
            <a:ext cx="7706067" cy="854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DM Sans"/>
              </a:rPr>
              <a:t>  React Native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246281" y="7183953"/>
            <a:ext cx="7706067" cy="854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DM Sans"/>
              </a:rPr>
              <a:t> DJango</a:t>
            </a:r>
          </a:p>
        </p:txBody>
      </p:sp>
    </p:spTree>
    <p:extLst>
      <p:ext uri="{BB962C8B-B14F-4D97-AF65-F5344CB8AC3E}">
        <p14:creationId xmlns:p14="http://schemas.microsoft.com/office/powerpoint/2010/main" val="3951508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9367511" y="2712720"/>
          <a:ext cx="8652759" cy="4861560"/>
        </p:xfrm>
        <a:graphic>
          <a:graphicData uri="http://schemas.openxmlformats.org/drawingml/2006/table">
            <a:tbl>
              <a:tblPr/>
              <a:tblGrid>
                <a:gridCol w="86527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10711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</a:pPr>
                      <a:endParaRPr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C0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0329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</a:pPr>
                      <a:endParaRPr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520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</a:pPr>
                      <a:endParaRPr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CF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8730880" y="2713911"/>
            <a:ext cx="1273262" cy="1481614"/>
            <a:chOff x="0" y="0"/>
            <a:chExt cx="6985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91919">
                <a:alpha val="6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82550"/>
              <a:ext cx="6985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840839" y="2841863"/>
            <a:ext cx="1053344" cy="1225709"/>
            <a:chOff x="0" y="0"/>
            <a:chExt cx="6985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82550"/>
              <a:ext cx="6985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730880" y="4399717"/>
            <a:ext cx="1273262" cy="1481614"/>
            <a:chOff x="0" y="0"/>
            <a:chExt cx="1697682" cy="1975485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697682" cy="1975485"/>
              <a:chOff x="0" y="0"/>
              <a:chExt cx="6985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191919">
                  <a:alpha val="60000"/>
                </a:srgbClr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82550"/>
                <a:ext cx="698500" cy="590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46612" y="170603"/>
              <a:ext cx="1404458" cy="1634279"/>
              <a:chOff x="0" y="0"/>
              <a:chExt cx="6985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191919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82550"/>
                <a:ext cx="698500" cy="590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</p:grpSp>
      <p:grpSp>
        <p:nvGrpSpPr>
          <p:cNvPr id="16" name="Group 16"/>
          <p:cNvGrpSpPr/>
          <p:nvPr/>
        </p:nvGrpSpPr>
        <p:grpSpPr>
          <a:xfrm>
            <a:off x="8756110" y="6050181"/>
            <a:ext cx="1222801" cy="1422896"/>
            <a:chOff x="0" y="0"/>
            <a:chExt cx="1630402" cy="1897195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1630402" cy="1897195"/>
              <a:chOff x="0" y="0"/>
              <a:chExt cx="6985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191919">
                  <a:alpha val="60000"/>
                </a:srgbClr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82550"/>
                <a:ext cx="698500" cy="590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140802" y="163842"/>
              <a:ext cx="1348798" cy="1569511"/>
              <a:chOff x="0" y="0"/>
              <a:chExt cx="6985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191919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82550"/>
                <a:ext cx="698500" cy="590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395295" y="5343535"/>
            <a:ext cx="3672670" cy="3665992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061819" y="3178826"/>
            <a:ext cx="611383" cy="634454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115087" y="4691600"/>
            <a:ext cx="542947" cy="709313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-145019" y="1121649"/>
            <a:ext cx="9061621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Web 3 Technologies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99417" y="3083576"/>
            <a:ext cx="5639314" cy="854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DM Sans"/>
              </a:rPr>
              <a:t>Blockchain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729145" y="4661396"/>
            <a:ext cx="8330032" cy="8540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 dirty="0">
                <a:solidFill>
                  <a:srgbClr val="000000"/>
                </a:solidFill>
                <a:latin typeface="DM Sans"/>
              </a:rPr>
              <a:t> Aries Cloud Agent Python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477470" y="6173479"/>
            <a:ext cx="6432805" cy="854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DM Sans"/>
              </a:rPr>
              <a:t>  MetaMask Wallet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968601" y="6305782"/>
            <a:ext cx="873615" cy="872027"/>
          </a:xfrm>
          <a:prstGeom prst="rect">
            <a:avLst/>
          </a:prstGeom>
        </p:spPr>
      </p:pic>
      <p:sp>
        <p:nvSpPr>
          <p:cNvPr id="31" name="AutoShape 2">
            <a:extLst>
              <a:ext uri="{FF2B5EF4-FFF2-40B4-BE49-F238E27FC236}">
                <a16:creationId xmlns:a16="http://schemas.microsoft.com/office/drawing/2014/main" id="{65E3FA2B-D58D-0D23-ADFF-A33FF1A7FC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747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9434060" y="3611392"/>
          <a:ext cx="8652759" cy="3168611"/>
        </p:xfrm>
        <a:graphic>
          <a:graphicData uri="http://schemas.openxmlformats.org/drawingml/2006/table">
            <a:tbl>
              <a:tblPr/>
              <a:tblGrid>
                <a:gridCol w="86527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9056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</a:pPr>
                      <a:endParaRPr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B7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555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</a:pPr>
                      <a:endParaRPr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8797430" y="3612583"/>
            <a:ext cx="1273262" cy="1481614"/>
            <a:chOff x="0" y="0"/>
            <a:chExt cx="6985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91919">
                <a:alpha val="6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82550"/>
              <a:ext cx="6985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907389" y="3740536"/>
            <a:ext cx="1053344" cy="1225709"/>
            <a:chOff x="0" y="0"/>
            <a:chExt cx="6985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82550"/>
              <a:ext cx="6985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797430" y="5298389"/>
            <a:ext cx="1273262" cy="1481614"/>
            <a:chOff x="0" y="0"/>
            <a:chExt cx="1697682" cy="1975485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697682" cy="1975485"/>
              <a:chOff x="0" y="0"/>
              <a:chExt cx="6985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191919">
                  <a:alpha val="60000"/>
                </a:srgbClr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82550"/>
                <a:ext cx="698500" cy="590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46612" y="170603"/>
              <a:ext cx="1404458" cy="1634279"/>
              <a:chOff x="0" y="0"/>
              <a:chExt cx="6985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191919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82550"/>
                <a:ext cx="698500" cy="590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062928" y="3950130"/>
            <a:ext cx="818063" cy="700559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145417" y="5749676"/>
            <a:ext cx="577286" cy="579039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037015" y="5472565"/>
            <a:ext cx="3310676" cy="2835142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372417" y="1003038"/>
            <a:ext cx="8771583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DevOps Technologies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242655" y="3878727"/>
            <a:ext cx="6917065" cy="854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DM Sans"/>
              </a:rPr>
              <a:t>Docker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880990" y="5564533"/>
            <a:ext cx="6247489" cy="854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DM Sans"/>
              </a:rPr>
              <a:t>   Docker Compose</a:t>
            </a:r>
          </a:p>
        </p:txBody>
      </p:sp>
    </p:spTree>
    <p:extLst>
      <p:ext uri="{BB962C8B-B14F-4D97-AF65-F5344CB8AC3E}">
        <p14:creationId xmlns:p14="http://schemas.microsoft.com/office/powerpoint/2010/main" val="3086608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462222" y="6230458"/>
            <a:ext cx="4036275" cy="382350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29309" y="2829591"/>
            <a:ext cx="12786691" cy="3823500"/>
            <a:chOff x="0" y="0"/>
            <a:chExt cx="436390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63901" cy="812800"/>
            </a:xfrm>
            <a:custGeom>
              <a:avLst/>
              <a:gdLst/>
              <a:ahLst/>
              <a:cxnLst/>
              <a:rect l="l" t="t" r="r" b="b"/>
              <a:pathLst>
                <a:path w="4363901" h="812800">
                  <a:moveTo>
                    <a:pt x="0" y="0"/>
                  </a:moveTo>
                  <a:lnTo>
                    <a:pt x="4363901" y="0"/>
                  </a:lnTo>
                  <a:lnTo>
                    <a:pt x="436390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1C9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29308" y="473873"/>
            <a:ext cx="7763946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spc="-138">
                <a:solidFill>
                  <a:srgbClr val="000000"/>
                </a:solidFill>
                <a:latin typeface="DM Sans Bold"/>
              </a:rPr>
              <a:t>Our Approach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2443" y="3075336"/>
            <a:ext cx="16116857" cy="3177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9"/>
              </a:lnSpc>
              <a:spcBef>
                <a:spcPct val="0"/>
              </a:spcBef>
            </a:pPr>
            <a:r>
              <a:rPr lang="en-US" sz="3599" dirty="0">
                <a:solidFill>
                  <a:srgbClr val="000000"/>
                </a:solidFill>
                <a:latin typeface="DM Sans"/>
              </a:rPr>
              <a:t>In our approach we discussed,</a:t>
            </a:r>
          </a:p>
          <a:p>
            <a:pPr marL="571500" indent="-571500" algn="just">
              <a:lnSpc>
                <a:spcPts val="503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599" dirty="0">
                <a:solidFill>
                  <a:srgbClr val="000000"/>
                </a:solidFill>
                <a:latin typeface="DM Sans"/>
              </a:rPr>
              <a:t>the users </a:t>
            </a:r>
          </a:p>
          <a:p>
            <a:pPr marL="571500" indent="-571500" algn="just">
              <a:lnSpc>
                <a:spcPts val="503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599" dirty="0">
                <a:solidFill>
                  <a:srgbClr val="000000"/>
                </a:solidFill>
                <a:latin typeface="DM Sans"/>
              </a:rPr>
              <a:t>inputs and outputs of the system </a:t>
            </a:r>
          </a:p>
          <a:p>
            <a:pPr marL="571500" indent="-571500" algn="just">
              <a:lnSpc>
                <a:spcPts val="503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599" dirty="0">
                <a:solidFill>
                  <a:srgbClr val="000000"/>
                </a:solidFill>
                <a:latin typeface="DM Sans"/>
              </a:rPr>
              <a:t>process to achieve our goal,</a:t>
            </a:r>
          </a:p>
          <a:p>
            <a:pPr marL="571500" indent="-571500" algn="just">
              <a:lnSpc>
                <a:spcPts val="503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599" dirty="0">
                <a:solidFill>
                  <a:srgbClr val="000000"/>
                </a:solidFill>
                <a:latin typeface="DM Sans"/>
              </a:rPr>
              <a:t>the software process model that we used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310163" y="532410"/>
            <a:ext cx="14192108" cy="1483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80"/>
              </a:lnSpc>
            </a:pPr>
            <a:r>
              <a:rPr lang="en-US" sz="8700" spc="-487">
                <a:solidFill>
                  <a:srgbClr val="000000"/>
                </a:solidFill>
                <a:latin typeface="DM Sans Bold"/>
              </a:rPr>
              <a:t>Software Process Model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315249" y="1028700"/>
            <a:ext cx="3972751" cy="867068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942696" y="3929786"/>
            <a:ext cx="5353288" cy="995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799">
                <a:solidFill>
                  <a:srgbClr val="000000"/>
                </a:solidFill>
                <a:latin typeface="DM Sans"/>
              </a:rPr>
              <a:t>Waterfall Model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3995901"/>
            <a:ext cx="4575107" cy="1859129"/>
            <a:chOff x="0" y="0"/>
            <a:chExt cx="6100142" cy="2478839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5704" r="5704"/>
            <a:stretch>
              <a:fillRect/>
            </a:stretch>
          </p:blipFill>
          <p:spPr>
            <a:xfrm flipH="1">
              <a:off x="0" y="0"/>
              <a:ext cx="6100142" cy="2478839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608519" y="255071"/>
              <a:ext cx="4883104" cy="10094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439"/>
                </a:lnSpc>
              </a:pPr>
              <a:r>
                <a:rPr lang="en-US" sz="4599">
                  <a:solidFill>
                    <a:srgbClr val="FFFFFF"/>
                  </a:solidFill>
                  <a:latin typeface="DM Sans"/>
                </a:rPr>
                <a:t>Reasons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11235" y="5855031"/>
            <a:ext cx="13631116" cy="3824592"/>
            <a:chOff x="0" y="0"/>
            <a:chExt cx="18174822" cy="5099456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8174822" cy="5099456"/>
              <a:chOff x="0" y="0"/>
              <a:chExt cx="26284466" cy="737484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6284467" cy="7374844"/>
              </a:xfrm>
              <a:custGeom>
                <a:avLst/>
                <a:gdLst/>
                <a:ahLst/>
                <a:cxnLst/>
                <a:rect l="l" t="t" r="r" b="b"/>
                <a:pathLst>
                  <a:path w="26284467" h="7374844">
                    <a:moveTo>
                      <a:pt x="26160006" y="7374844"/>
                    </a:moveTo>
                    <a:lnTo>
                      <a:pt x="124460" y="7374844"/>
                    </a:lnTo>
                    <a:cubicBezTo>
                      <a:pt x="55880" y="7374844"/>
                      <a:pt x="0" y="7318964"/>
                      <a:pt x="0" y="725038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6160006" y="0"/>
                    </a:lnTo>
                    <a:cubicBezTo>
                      <a:pt x="26228585" y="0"/>
                      <a:pt x="26284467" y="55880"/>
                      <a:pt x="26284467" y="124460"/>
                    </a:cubicBezTo>
                    <a:lnTo>
                      <a:pt x="26284467" y="7250384"/>
                    </a:lnTo>
                    <a:cubicBezTo>
                      <a:pt x="26284467" y="7318964"/>
                      <a:pt x="26228585" y="7374844"/>
                      <a:pt x="26160006" y="7374844"/>
                    </a:cubicBezTo>
                    <a:close/>
                  </a:path>
                </a:pathLst>
              </a:custGeom>
              <a:solidFill>
                <a:srgbClr val="C8CDFF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1443372" y="179408"/>
              <a:ext cx="14472306" cy="4578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47830" lvl="1" indent="-423915" algn="just">
                <a:lnSpc>
                  <a:spcPts val="5497"/>
                </a:lnSpc>
                <a:buFont typeface="Arial"/>
                <a:buChar char="•"/>
              </a:pPr>
              <a:r>
                <a:rPr lang="en-US" sz="3926">
                  <a:solidFill>
                    <a:srgbClr val="000000"/>
                  </a:solidFill>
                  <a:latin typeface="DM Sans"/>
                </a:rPr>
                <a:t>All requirements are clear.</a:t>
              </a:r>
            </a:p>
            <a:p>
              <a:pPr marL="847830" lvl="1" indent="-423915" algn="just">
                <a:lnSpc>
                  <a:spcPts val="5497"/>
                </a:lnSpc>
                <a:buFont typeface="Arial"/>
                <a:buChar char="•"/>
              </a:pPr>
              <a:r>
                <a:rPr lang="en-US" sz="3926">
                  <a:solidFill>
                    <a:srgbClr val="000000"/>
                  </a:solidFill>
                  <a:latin typeface="DM Sans"/>
                </a:rPr>
                <a:t>Tight deadline</a:t>
              </a:r>
            </a:p>
            <a:p>
              <a:pPr marL="847830" lvl="1" indent="-423915">
                <a:lnSpc>
                  <a:spcPts val="5497"/>
                </a:lnSpc>
                <a:buFont typeface="Arial"/>
                <a:buChar char="•"/>
              </a:pPr>
              <a:r>
                <a:rPr lang="en-US" sz="3926">
                  <a:solidFill>
                    <a:srgbClr val="000000"/>
                  </a:solidFill>
                  <a:latin typeface="DM Sans"/>
                </a:rPr>
                <a:t>hard to communicate with customers always</a:t>
              </a:r>
            </a:p>
            <a:p>
              <a:pPr marL="0" lvl="0" indent="0" algn="just">
                <a:lnSpc>
                  <a:spcPts val="5497"/>
                </a:lnSpc>
                <a:spcBef>
                  <a:spcPct val="0"/>
                </a:spcBef>
              </a:pPr>
              <a:endParaRPr lang="en-US" sz="3926">
                <a:solidFill>
                  <a:srgbClr val="000000"/>
                </a:solidFill>
                <a:latin typeface="DM Sans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49694" y="1074303"/>
            <a:ext cx="2919649" cy="813839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116958" y="3687278"/>
            <a:ext cx="11499989" cy="575664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222274" y="866775"/>
            <a:ext cx="14192108" cy="1483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80"/>
              </a:lnSpc>
            </a:pPr>
            <a:r>
              <a:rPr lang="en-US" sz="8700" spc="-487">
                <a:solidFill>
                  <a:srgbClr val="000000"/>
                </a:solidFill>
                <a:latin typeface="DM Sans Bold"/>
              </a:rPr>
              <a:t>Project Management Plan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631290" y="2462998"/>
            <a:ext cx="2293509" cy="9956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799" dirty="0">
                <a:solidFill>
                  <a:srgbClr val="000000"/>
                </a:solidFill>
                <a:latin typeface="DM Sans Bold"/>
              </a:rPr>
              <a:t>Jira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287542" y="7056263"/>
            <a:ext cx="3173194" cy="300591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79182" y="445452"/>
            <a:ext cx="8217218" cy="10638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79"/>
              </a:lnSpc>
            </a:pPr>
            <a:r>
              <a:rPr lang="en-US" sz="6199" dirty="0">
                <a:solidFill>
                  <a:srgbClr val="000000"/>
                </a:solidFill>
                <a:latin typeface="DM Sans Bold"/>
              </a:rPr>
              <a:t>Version Control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118503-257E-ED8E-8167-3D65F8A2C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533578"/>
            <a:ext cx="14509737" cy="677476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322785" y="1945295"/>
            <a:ext cx="7322748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4200">
                <a:solidFill>
                  <a:srgbClr val="000000"/>
                </a:solidFill>
                <a:latin typeface="DM Sans"/>
              </a:rPr>
              <a:t>Use Case Diagram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906968" y="2175753"/>
            <a:ext cx="771999" cy="771999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E2780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8020362" y="2165322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>
                <a:solidFill>
                  <a:srgbClr val="F4F4F4"/>
                </a:solidFill>
                <a:latin typeface="DM Sans"/>
              </a:rPr>
              <a:t>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22785" y="3227363"/>
            <a:ext cx="7322748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DM Sans"/>
              </a:rPr>
              <a:t>Class Diagram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906968" y="3455594"/>
            <a:ext cx="771999" cy="771999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E2780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8020362" y="3445163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F4F4F4"/>
                </a:solidFill>
                <a:latin typeface="DM Sans"/>
              </a:rPr>
              <a:t>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22785" y="5791500"/>
            <a:ext cx="7322748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DM Sans"/>
              </a:rPr>
              <a:t>Sequence Diagram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906968" y="6015275"/>
            <a:ext cx="771999" cy="771999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E278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8020362" y="6004844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F4F4F4"/>
                </a:solidFill>
                <a:latin typeface="DM Sans"/>
              </a:rPr>
              <a:t>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322785" y="4509431"/>
            <a:ext cx="7322748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DM Sans"/>
              </a:rPr>
              <a:t>Activity Diagram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906968" y="4735434"/>
            <a:ext cx="771999" cy="771999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E2780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8020362" y="4725003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F4F4F4"/>
                </a:solidFill>
                <a:latin typeface="DM Sans"/>
              </a:rPr>
              <a:t>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322785" y="7073568"/>
            <a:ext cx="7322748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DM Sans"/>
              </a:rPr>
              <a:t>ER Diagram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7906968" y="7295115"/>
            <a:ext cx="771999" cy="771999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E2780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8020362" y="7284684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F4F4F4"/>
                </a:solidFill>
                <a:latin typeface="DM Sans"/>
              </a:rPr>
              <a:t>5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95615" y="2166228"/>
            <a:ext cx="4755349" cy="244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DM Sans Bold"/>
              </a:rPr>
              <a:t>List of Diagrams</a:t>
            </a:r>
          </a:p>
        </p:txBody>
      </p:sp>
    </p:spTree>
    <p:extLst>
      <p:ext uri="{BB962C8B-B14F-4D97-AF65-F5344CB8AC3E}">
        <p14:creationId xmlns:p14="http://schemas.microsoft.com/office/powerpoint/2010/main" val="1846634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79753" y="2195917"/>
            <a:ext cx="7980837" cy="682886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08836" y="205742"/>
            <a:ext cx="11835563" cy="1483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180"/>
              </a:lnSpc>
            </a:pPr>
            <a:r>
              <a:rPr lang="en-US" sz="8700" dirty="0">
                <a:solidFill>
                  <a:srgbClr val="000000"/>
                </a:solidFill>
                <a:latin typeface="DM Sans Bold"/>
              </a:rPr>
              <a:t>Use Case Diagram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363574" y="2030792"/>
            <a:ext cx="10993480" cy="746028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74077" y="205742"/>
            <a:ext cx="9055723" cy="1483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180"/>
              </a:lnSpc>
            </a:pPr>
            <a:r>
              <a:rPr lang="en-US" sz="8700" dirty="0">
                <a:solidFill>
                  <a:srgbClr val="000000"/>
                </a:solidFill>
                <a:latin typeface="DM Sans Bold"/>
              </a:rPr>
              <a:t>Class Diagram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028700" y="1965068"/>
          <a:ext cx="9944100" cy="7219418"/>
        </p:xfrm>
        <a:graphic>
          <a:graphicData uri="http://schemas.openxmlformats.org/drawingml/2006/table">
            <a:tbl>
              <a:tblPr/>
              <a:tblGrid>
                <a:gridCol w="25695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92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20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69207">
                <a:tc>
                  <a:txBody>
                    <a:bodyPr/>
                    <a:lstStyle/>
                    <a:p>
                      <a:pPr algn="ctr">
                        <a:lnSpc>
                          <a:spcPts val="4759"/>
                        </a:lnSpc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DM Sans"/>
                        </a:rPr>
                        <a:t>204047J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759"/>
                        </a:lnSpc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DM Sans"/>
                        </a:rPr>
                        <a:t>Dissanayake D.M.B.M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</a:pPr>
                      <a:endParaRPr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0462">
                <a:tc>
                  <a:txBody>
                    <a:bodyPr/>
                    <a:lstStyle/>
                    <a:p>
                      <a:pPr algn="ctr">
                        <a:lnSpc>
                          <a:spcPts val="4759"/>
                        </a:lnSpc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DM Sans"/>
                        </a:rPr>
                        <a:t>204074M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759"/>
                        </a:lnSpc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DM Sans"/>
                        </a:rPr>
                        <a:t>Herath P.A.U.D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</a:pPr>
                      <a:endParaRPr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1907"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DM Sans"/>
                        </a:rPr>
                        <a:t>204087F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759"/>
                        </a:lnSpc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DM Sans"/>
                        </a:rPr>
                        <a:t>Jayathilaka P.H.P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</a:pPr>
                      <a:endParaRPr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5713">
                <a:tc>
                  <a:txBody>
                    <a:bodyPr/>
                    <a:lstStyle/>
                    <a:p>
                      <a:pPr algn="ctr">
                        <a:lnSpc>
                          <a:spcPts val="4759"/>
                        </a:lnSpc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DM Sans"/>
                        </a:rPr>
                        <a:t>204150T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759"/>
                        </a:lnSpc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DM Sans"/>
                        </a:rPr>
                        <a:t>Pathirana S.P.S.N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</a:pPr>
                      <a:endParaRPr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2129">
                <a:tc>
                  <a:txBody>
                    <a:bodyPr/>
                    <a:lstStyle/>
                    <a:p>
                      <a:pPr algn="ctr">
                        <a:lnSpc>
                          <a:spcPts val="4759"/>
                        </a:lnSpc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DM Sans"/>
                        </a:rPr>
                        <a:t>204179N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4759"/>
                        </a:lnSpc>
                      </a:pPr>
                      <a:r>
                        <a:rPr lang="en-US" sz="3399">
                          <a:solidFill>
                            <a:srgbClr val="000000"/>
                          </a:solidFill>
                          <a:latin typeface="DM Sans"/>
                        </a:rPr>
                        <a:t>Rathnayaka A.M.D.B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</a:pPr>
                      <a:endParaRPr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972800" y="6123912"/>
            <a:ext cx="7315200" cy="363099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t="5059" b="12410"/>
          <a:stretch>
            <a:fillRect/>
          </a:stretch>
        </p:blipFill>
        <p:spPr>
          <a:xfrm>
            <a:off x="8876304" y="1965068"/>
            <a:ext cx="1532486" cy="145104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b="25235"/>
          <a:stretch>
            <a:fillRect/>
          </a:stretch>
        </p:blipFill>
        <p:spPr>
          <a:xfrm>
            <a:off x="8853972" y="3416111"/>
            <a:ext cx="1554818" cy="149077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 b="24754"/>
          <a:stretch>
            <a:fillRect/>
          </a:stretch>
        </p:blipFill>
        <p:spPr>
          <a:xfrm>
            <a:off x="8876304" y="4836779"/>
            <a:ext cx="1532486" cy="147599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 b="20010"/>
          <a:stretch>
            <a:fillRect/>
          </a:stretch>
        </p:blipFill>
        <p:spPr>
          <a:xfrm>
            <a:off x="8913901" y="6312776"/>
            <a:ext cx="1494889" cy="144647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 b="18633"/>
          <a:stretch>
            <a:fillRect/>
          </a:stretch>
        </p:blipFill>
        <p:spPr>
          <a:xfrm>
            <a:off x="8939080" y="7732001"/>
            <a:ext cx="1384602" cy="145248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289870" y="276372"/>
            <a:ext cx="7421761" cy="1352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41"/>
              </a:lnSpc>
              <a:spcBef>
                <a:spcPct val="0"/>
              </a:spcBef>
            </a:pPr>
            <a:r>
              <a:rPr lang="en-US" sz="7886" spc="-78">
                <a:solidFill>
                  <a:srgbClr val="000000"/>
                </a:solidFill>
                <a:latin typeface="DM Sans Bold"/>
              </a:rPr>
              <a:t>Team Members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354836" y="1257529"/>
            <a:ext cx="12648729" cy="777194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4660" y="3036366"/>
            <a:ext cx="5170176" cy="3027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80"/>
              </a:lnSpc>
            </a:pPr>
            <a:r>
              <a:rPr lang="en-US" sz="8700">
                <a:solidFill>
                  <a:srgbClr val="000000"/>
                </a:solidFill>
                <a:latin typeface="DM Sans Bold"/>
              </a:rPr>
              <a:t>ER Diagram</a:t>
            </a:r>
          </a:p>
        </p:txBody>
      </p:sp>
    </p:spTree>
    <p:extLst>
      <p:ext uri="{BB962C8B-B14F-4D97-AF65-F5344CB8AC3E}">
        <p14:creationId xmlns:p14="http://schemas.microsoft.com/office/powerpoint/2010/main" val="4080704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3400" y="647700"/>
            <a:ext cx="17526000" cy="1577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8800" dirty="0">
                <a:solidFill>
                  <a:srgbClr val="000000"/>
                </a:solidFill>
                <a:latin typeface="DM Sans Bold"/>
              </a:rPr>
              <a:t>Activity &amp; Sequence Diagrams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0" y="4671060"/>
            <a:ext cx="18288000" cy="1285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9"/>
              </a:lnSpc>
              <a:spcBef>
                <a:spcPct val="0"/>
              </a:spcBef>
            </a:pPr>
            <a:r>
              <a:rPr lang="en-US" sz="3499" u="sng" spc="69" dirty="0">
                <a:solidFill>
                  <a:srgbClr val="1836B2"/>
                </a:solidFill>
                <a:latin typeface="Aileron Regular"/>
              </a:rPr>
              <a:t>https://lucid.app/lucidchart/fa4484e5-f54f-4c6f-b05c-64b92434f8c3/edit?invitationId=inv_093205f9-2a53-438c-a7ef-02ae2ab9ecf2&amp;page=0_0#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0002" y="1028700"/>
            <a:ext cx="5684951" cy="2003815"/>
            <a:chOff x="0" y="0"/>
            <a:chExt cx="7579935" cy="267175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044" b="1044"/>
            <a:stretch>
              <a:fillRect/>
            </a:stretch>
          </p:blipFill>
          <p:spPr>
            <a:xfrm>
              <a:off x="0" y="0"/>
              <a:ext cx="7579935" cy="2671754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1084768" y="307748"/>
              <a:ext cx="5410398" cy="999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622"/>
                </a:lnSpc>
              </a:pPr>
              <a:r>
                <a:rPr lang="en-US" sz="5355" spc="-53">
                  <a:solidFill>
                    <a:srgbClr val="FEFEFE"/>
                  </a:solidFill>
                  <a:latin typeface="DM Sans"/>
                </a:rPr>
                <a:t>Further Work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384585" y="1245061"/>
            <a:ext cx="2920285" cy="779687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03857" y="3579880"/>
            <a:ext cx="12080728" cy="2694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5170" lvl="1" indent="-362585" algn="l">
              <a:lnSpc>
                <a:spcPts val="5038"/>
              </a:lnSpc>
              <a:buFont typeface="Arial"/>
              <a:buChar char="•"/>
            </a:pPr>
            <a:r>
              <a:rPr lang="en-US" sz="3358">
                <a:solidFill>
                  <a:srgbClr val="000000"/>
                </a:solidFill>
                <a:latin typeface="DM Sans"/>
              </a:rPr>
              <a:t>Introduce a new cryptocurrency to do transactions in the marketplace when selling and buying vehicles. </a:t>
            </a:r>
          </a:p>
          <a:p>
            <a:pPr algn="ctr">
              <a:lnSpc>
                <a:spcPts val="6146"/>
              </a:lnSpc>
            </a:pPr>
            <a:endParaRPr lang="en-US" sz="3358">
              <a:solidFill>
                <a:srgbClr val="000000"/>
              </a:solidFill>
              <a:latin typeface="DM Sans"/>
            </a:endParaRPr>
          </a:p>
          <a:p>
            <a:pPr algn="ctr">
              <a:lnSpc>
                <a:spcPts val="6146"/>
              </a:lnSpc>
            </a:pPr>
            <a:endParaRPr lang="en-US" sz="3358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03857" y="5883097"/>
            <a:ext cx="12693400" cy="3363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1946" lvl="1" indent="-380973" algn="l">
              <a:lnSpc>
                <a:spcPts val="4940"/>
              </a:lnSpc>
              <a:buFont typeface="Arial"/>
              <a:buChar char="•"/>
            </a:pPr>
            <a:r>
              <a:rPr lang="en-US" sz="3529">
                <a:solidFill>
                  <a:srgbClr val="000000"/>
                </a:solidFill>
                <a:latin typeface="DM Sans"/>
              </a:rPr>
              <a:t>Add a verification with the database maintained by the government with vehicle details parallel to the manual verification process.</a:t>
            </a:r>
          </a:p>
          <a:p>
            <a:pPr algn="ctr">
              <a:lnSpc>
                <a:spcPts val="6458"/>
              </a:lnSpc>
            </a:pPr>
            <a:endParaRPr lang="en-US" sz="3529">
              <a:solidFill>
                <a:srgbClr val="000000"/>
              </a:solidFill>
              <a:latin typeface="DM Sans"/>
            </a:endParaRPr>
          </a:p>
          <a:p>
            <a:pPr algn="ctr">
              <a:lnSpc>
                <a:spcPts val="6458"/>
              </a:lnSpc>
            </a:pPr>
            <a:endParaRPr lang="en-US" sz="3529">
              <a:solidFill>
                <a:srgbClr val="000000"/>
              </a:solidFill>
              <a:latin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077369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34972" y="4274503"/>
            <a:ext cx="1301805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DM Sans Bold"/>
              </a:rPr>
              <a:t>Individual Contribution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91397" y="509284"/>
            <a:ext cx="2057400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679261" y="5841047"/>
            <a:ext cx="1909175" cy="417306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5488" y="933450"/>
            <a:ext cx="1026056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M Sans Bold"/>
              </a:rPr>
              <a:t>204047J - Dissanayake D.M.B.M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88929" y="2839777"/>
            <a:ext cx="16002041" cy="3916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35395" lvl="1" indent="-467698">
              <a:lnSpc>
                <a:spcPts val="7885"/>
              </a:lnSpc>
              <a:buFont typeface="Arial"/>
              <a:buChar char="•"/>
            </a:pPr>
            <a:r>
              <a:rPr lang="en-US" sz="4332" spc="86">
                <a:solidFill>
                  <a:srgbClr val="000000"/>
                </a:solidFill>
                <a:latin typeface="DM Sans"/>
              </a:rPr>
              <a:t>I was involved in drawing Use Case, ER, Class Diagram</a:t>
            </a:r>
          </a:p>
          <a:p>
            <a:pPr marL="935395" lvl="1" indent="-467698">
              <a:lnSpc>
                <a:spcPts val="7885"/>
              </a:lnSpc>
              <a:buFont typeface="Arial"/>
              <a:buChar char="•"/>
            </a:pPr>
            <a:r>
              <a:rPr lang="en-US" sz="4332" spc="86">
                <a:solidFill>
                  <a:srgbClr val="000000"/>
                </a:solidFill>
                <a:latin typeface="DM Sans"/>
              </a:rPr>
              <a:t>Created Sequence and Activity Diagram for NFT Minter module</a:t>
            </a:r>
          </a:p>
          <a:p>
            <a:pPr marL="935395" lvl="1" indent="-467698">
              <a:lnSpc>
                <a:spcPts val="7885"/>
              </a:lnSpc>
              <a:buFont typeface="Arial"/>
              <a:buChar char="•"/>
            </a:pPr>
            <a:r>
              <a:rPr lang="en-US" sz="4332" spc="86">
                <a:solidFill>
                  <a:srgbClr val="000000"/>
                </a:solidFill>
                <a:latin typeface="DM Sans"/>
              </a:rPr>
              <a:t>Responsible for  preparing NFT Minter module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0222" y="740228"/>
            <a:ext cx="10035378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DM Sans Bold"/>
              </a:rPr>
              <a:t>204074M - Herath P.A.U.D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92991" y="2434377"/>
            <a:ext cx="16002041" cy="3916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35395" lvl="1" indent="-467698">
              <a:lnSpc>
                <a:spcPts val="7885"/>
              </a:lnSpc>
              <a:buFont typeface="Arial"/>
              <a:buChar char="•"/>
            </a:pPr>
            <a:r>
              <a:rPr lang="en-US" sz="4332" spc="86">
                <a:solidFill>
                  <a:srgbClr val="000000"/>
                </a:solidFill>
                <a:latin typeface="DM Sans"/>
              </a:rPr>
              <a:t>I was involved in drawing Use Case, ER, Class Diagram</a:t>
            </a:r>
          </a:p>
          <a:p>
            <a:pPr marL="935395" lvl="1" indent="-467698">
              <a:lnSpc>
                <a:spcPts val="7885"/>
              </a:lnSpc>
              <a:buFont typeface="Arial"/>
              <a:buChar char="•"/>
            </a:pPr>
            <a:r>
              <a:rPr lang="en-US" sz="4332" spc="86">
                <a:solidFill>
                  <a:srgbClr val="000000"/>
                </a:solidFill>
                <a:latin typeface="DM Sans"/>
              </a:rPr>
              <a:t>Created Sequence and Activity Diagram for Mobile SSI Wallet module</a:t>
            </a:r>
          </a:p>
          <a:p>
            <a:pPr marL="935395" lvl="1" indent="-467698">
              <a:lnSpc>
                <a:spcPts val="7885"/>
              </a:lnSpc>
              <a:buFont typeface="Arial"/>
              <a:buChar char="•"/>
            </a:pPr>
            <a:r>
              <a:rPr lang="en-US" sz="4332" spc="86">
                <a:solidFill>
                  <a:srgbClr val="000000"/>
                </a:solidFill>
                <a:latin typeface="DM Sans"/>
              </a:rPr>
              <a:t>Responsible for  preparing Mobile SSI Wallet module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8189" y="714890"/>
            <a:ext cx="894576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M Sans Bold"/>
              </a:rPr>
              <a:t>204087F - Jayathilaka P.H.P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88929" y="2839777"/>
            <a:ext cx="16002041" cy="3916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35395" lvl="1" indent="-467698">
              <a:lnSpc>
                <a:spcPts val="7885"/>
              </a:lnSpc>
              <a:buFont typeface="Arial"/>
              <a:buChar char="•"/>
            </a:pPr>
            <a:r>
              <a:rPr lang="en-US" sz="4332" spc="86">
                <a:solidFill>
                  <a:srgbClr val="000000"/>
                </a:solidFill>
                <a:latin typeface="DM Sans"/>
              </a:rPr>
              <a:t>I was involved in drawing Use Case, ER, Class Diagram</a:t>
            </a:r>
          </a:p>
          <a:p>
            <a:pPr marL="935395" lvl="1" indent="-467698">
              <a:lnSpc>
                <a:spcPts val="7885"/>
              </a:lnSpc>
              <a:buFont typeface="Arial"/>
              <a:buChar char="•"/>
            </a:pPr>
            <a:r>
              <a:rPr lang="en-US" sz="4332" spc="86">
                <a:solidFill>
                  <a:srgbClr val="000000"/>
                </a:solidFill>
                <a:latin typeface="DM Sans"/>
              </a:rPr>
              <a:t>Created Sequence and Activity Diagram for NFT Marketplace module</a:t>
            </a:r>
          </a:p>
          <a:p>
            <a:pPr marL="935395" lvl="1" indent="-467698">
              <a:lnSpc>
                <a:spcPts val="7885"/>
              </a:lnSpc>
              <a:buFont typeface="Arial"/>
              <a:buChar char="•"/>
            </a:pPr>
            <a:r>
              <a:rPr lang="en-US" sz="4332" spc="86">
                <a:solidFill>
                  <a:srgbClr val="000000"/>
                </a:solidFill>
                <a:latin typeface="DM Sans"/>
              </a:rPr>
              <a:t>Responsible for  preparing NFT Marketplace module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6431" y="740228"/>
            <a:ext cx="878859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M Sans Bold"/>
              </a:rPr>
              <a:t>204150T - Pathirana S.P.S.N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88929" y="2839777"/>
            <a:ext cx="16002041" cy="3916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35395" lvl="1" indent="-467698">
              <a:lnSpc>
                <a:spcPts val="7885"/>
              </a:lnSpc>
              <a:buFont typeface="Arial"/>
              <a:buChar char="•"/>
            </a:pPr>
            <a:r>
              <a:rPr lang="en-US" sz="4332" spc="86">
                <a:solidFill>
                  <a:srgbClr val="000000"/>
                </a:solidFill>
                <a:latin typeface="DM Sans"/>
              </a:rPr>
              <a:t>I was involved in drawing Use Case, ER, Class Diagram</a:t>
            </a:r>
          </a:p>
          <a:p>
            <a:pPr marL="935395" lvl="1" indent="-467698">
              <a:lnSpc>
                <a:spcPts val="7885"/>
              </a:lnSpc>
              <a:buFont typeface="Arial"/>
              <a:buChar char="•"/>
            </a:pPr>
            <a:r>
              <a:rPr lang="en-US" sz="4332" spc="86">
                <a:solidFill>
                  <a:srgbClr val="000000"/>
                </a:solidFill>
                <a:latin typeface="DM Sans"/>
              </a:rPr>
              <a:t>Created Sequence and Activity Diagram for SSI Verifier module</a:t>
            </a:r>
          </a:p>
          <a:p>
            <a:pPr marL="935395" lvl="1" indent="-467698">
              <a:lnSpc>
                <a:spcPts val="7885"/>
              </a:lnSpc>
              <a:buFont typeface="Arial"/>
              <a:buChar char="•"/>
            </a:pPr>
            <a:r>
              <a:rPr lang="en-US" sz="4332" spc="86">
                <a:solidFill>
                  <a:srgbClr val="000000"/>
                </a:solidFill>
                <a:latin typeface="DM Sans"/>
              </a:rPr>
              <a:t>Responsible for  preparing SSI Verifier module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95403" y="933450"/>
            <a:ext cx="975741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M Sans Bold"/>
              </a:rPr>
              <a:t>204179N - Rathnayaka A.M.D.B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88929" y="2839777"/>
            <a:ext cx="16002041" cy="3916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35395" lvl="1" indent="-467698">
              <a:lnSpc>
                <a:spcPts val="7885"/>
              </a:lnSpc>
              <a:buFont typeface="Arial"/>
              <a:buChar char="•"/>
            </a:pPr>
            <a:r>
              <a:rPr lang="en-US" sz="4332" spc="86">
                <a:solidFill>
                  <a:srgbClr val="000000"/>
                </a:solidFill>
                <a:latin typeface="DM Sans"/>
              </a:rPr>
              <a:t>I was involved in drawing Use Case, ER, Class Diagram</a:t>
            </a:r>
          </a:p>
          <a:p>
            <a:pPr marL="935395" lvl="1" indent="-467698">
              <a:lnSpc>
                <a:spcPts val="7885"/>
              </a:lnSpc>
              <a:buFont typeface="Arial"/>
              <a:buChar char="•"/>
            </a:pPr>
            <a:r>
              <a:rPr lang="en-US" sz="4332" spc="86">
                <a:solidFill>
                  <a:srgbClr val="000000"/>
                </a:solidFill>
                <a:latin typeface="DM Sans"/>
              </a:rPr>
              <a:t>Created Sequence and Activity Diagram for SSI Issuer module</a:t>
            </a:r>
          </a:p>
          <a:p>
            <a:pPr marL="935395" lvl="1" indent="-467698">
              <a:lnSpc>
                <a:spcPts val="7885"/>
              </a:lnSpc>
              <a:buFont typeface="Arial"/>
              <a:buChar char="•"/>
            </a:pPr>
            <a:r>
              <a:rPr lang="en-US" sz="4332" spc="86">
                <a:solidFill>
                  <a:srgbClr val="000000"/>
                </a:solidFill>
                <a:latin typeface="DM Sans"/>
              </a:rPr>
              <a:t>Responsible for  preparing SSI Issuer module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892253" y="559959"/>
            <a:ext cx="3672670" cy="366599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54224" y="6336917"/>
            <a:ext cx="3672670" cy="366599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34101" y="4275558"/>
            <a:ext cx="16027900" cy="2432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09"/>
              </a:lnSpc>
            </a:pPr>
            <a:r>
              <a:rPr lang="en-US" sz="20987">
                <a:solidFill>
                  <a:srgbClr val="4E2780"/>
                </a:solidFill>
                <a:latin typeface="Alegreya Bold"/>
              </a:rPr>
              <a:t>Thank you..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574197" y="715112"/>
            <a:ext cx="3485353" cy="930555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57906" y="1584675"/>
            <a:ext cx="3661165" cy="211016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5750728" y="1173640"/>
            <a:ext cx="7355177" cy="3627199"/>
            <a:chOff x="0" y="-6835"/>
            <a:chExt cx="5166059" cy="2547638"/>
          </a:xfrm>
        </p:grpSpPr>
        <p:sp>
          <p:nvSpPr>
            <p:cNvPr id="5" name="Freeform 5"/>
            <p:cNvSpPr/>
            <p:nvPr/>
          </p:nvSpPr>
          <p:spPr>
            <a:xfrm>
              <a:off x="0" y="-6835"/>
              <a:ext cx="5166059" cy="2547637"/>
            </a:xfrm>
            <a:custGeom>
              <a:avLst/>
              <a:gdLst/>
              <a:ahLst/>
              <a:cxnLst/>
              <a:rect l="l" t="t" r="r" b="b"/>
              <a:pathLst>
                <a:path w="5166059" h="2547637">
                  <a:moveTo>
                    <a:pt x="5166059" y="25400"/>
                  </a:moveTo>
                  <a:cubicBezTo>
                    <a:pt x="5166059" y="11372"/>
                    <a:pt x="5154693" y="0"/>
                    <a:pt x="5140659" y="0"/>
                  </a:cubicBezTo>
                  <a:lnTo>
                    <a:pt x="25400" y="0"/>
                  </a:lnTo>
                  <a:cubicBezTo>
                    <a:pt x="11372" y="0"/>
                    <a:pt x="0" y="11372"/>
                    <a:pt x="0" y="25400"/>
                  </a:cubicBezTo>
                  <a:lnTo>
                    <a:pt x="0" y="2522237"/>
                  </a:lnTo>
                  <a:cubicBezTo>
                    <a:pt x="0" y="2536270"/>
                    <a:pt x="11372" y="2547637"/>
                    <a:pt x="25400" y="2547637"/>
                  </a:cubicBezTo>
                  <a:lnTo>
                    <a:pt x="5140659" y="2547637"/>
                  </a:lnTo>
                  <a:cubicBezTo>
                    <a:pt x="5154693" y="2547637"/>
                    <a:pt x="5166059" y="2536270"/>
                    <a:pt x="5166059" y="2522237"/>
                  </a:cubicBezTo>
                  <a:lnTo>
                    <a:pt x="5166059" y="25400"/>
                  </a:lnTo>
                  <a:close/>
                </a:path>
              </a:pathLst>
            </a:custGeom>
            <a:solidFill>
              <a:srgbClr val="C8CD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52400" y="278955"/>
              <a:ext cx="4692883" cy="2261848"/>
            </a:xfrm>
            <a:prstGeom prst="rect">
              <a:avLst/>
            </a:prstGeom>
          </p:spPr>
          <p:txBody>
            <a:bodyPr lIns="63500" tIns="63500" rIns="63500" bIns="63500" rtlCol="0" anchor="ctr"/>
            <a:lstStyle/>
            <a:p>
              <a:pPr algn="ctr">
                <a:lnSpc>
                  <a:spcPts val="4439"/>
                </a:lnSpc>
              </a:pPr>
              <a:r>
                <a:rPr lang="en-US" sz="3699" dirty="0">
                  <a:solidFill>
                    <a:srgbClr val="000000"/>
                  </a:solidFill>
                  <a:latin typeface="DM Sans"/>
                </a:rPr>
                <a:t>Dr. A.L.A.R.R. </a:t>
              </a:r>
              <a:r>
                <a:rPr lang="en-US" sz="3699" dirty="0" err="1">
                  <a:solidFill>
                    <a:srgbClr val="000000"/>
                  </a:solidFill>
                  <a:latin typeface="DM Sans"/>
                </a:rPr>
                <a:t>Thanuja</a:t>
              </a:r>
              <a:r>
                <a:rPr lang="en-US" sz="3699" dirty="0">
                  <a:solidFill>
                    <a:srgbClr val="000000"/>
                  </a:solidFill>
                  <a:latin typeface="DM Sans"/>
                </a:rPr>
                <a:t> </a:t>
              </a:r>
            </a:p>
            <a:p>
              <a:pPr algn="ctr">
                <a:lnSpc>
                  <a:spcPts val="4439"/>
                </a:lnSpc>
              </a:pPr>
              <a:r>
                <a:rPr lang="en-US" sz="3699" dirty="0">
                  <a:solidFill>
                    <a:srgbClr val="000000"/>
                  </a:solidFill>
                  <a:latin typeface="DM Sans"/>
                </a:rPr>
                <a:t>Department of Computational Mathematics </a:t>
              </a:r>
            </a:p>
            <a:p>
              <a:pPr algn="ctr">
                <a:lnSpc>
                  <a:spcPts val="4439"/>
                </a:lnSpc>
              </a:pPr>
              <a:r>
                <a:rPr lang="en-US" sz="3699" dirty="0">
                  <a:solidFill>
                    <a:srgbClr val="000000"/>
                  </a:solidFill>
                  <a:latin typeface="DM Sans"/>
                </a:rPr>
                <a:t>University of Moratuwa</a:t>
              </a:r>
            </a:p>
            <a:p>
              <a:pPr algn="ctr">
                <a:lnSpc>
                  <a:spcPts val="4439"/>
                </a:lnSpc>
              </a:pPr>
              <a:endParaRPr lang="en-US" sz="3699" dirty="0">
                <a:solidFill>
                  <a:srgbClr val="000000"/>
                </a:solidFill>
                <a:latin typeface="DM San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732335" y="5677057"/>
            <a:ext cx="7355177" cy="3436303"/>
            <a:chOff x="0" y="0"/>
            <a:chExt cx="5166059" cy="24135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166059" cy="2413558"/>
            </a:xfrm>
            <a:custGeom>
              <a:avLst/>
              <a:gdLst/>
              <a:ahLst/>
              <a:cxnLst/>
              <a:rect l="l" t="t" r="r" b="b"/>
              <a:pathLst>
                <a:path w="5166059" h="2413558">
                  <a:moveTo>
                    <a:pt x="5166059" y="25400"/>
                  </a:moveTo>
                  <a:cubicBezTo>
                    <a:pt x="5166059" y="11372"/>
                    <a:pt x="5154693" y="0"/>
                    <a:pt x="5140659" y="0"/>
                  </a:cubicBezTo>
                  <a:lnTo>
                    <a:pt x="25400" y="0"/>
                  </a:lnTo>
                  <a:cubicBezTo>
                    <a:pt x="11372" y="0"/>
                    <a:pt x="0" y="11372"/>
                    <a:pt x="0" y="25400"/>
                  </a:cubicBezTo>
                  <a:lnTo>
                    <a:pt x="0" y="2388158"/>
                  </a:lnTo>
                  <a:cubicBezTo>
                    <a:pt x="0" y="2402191"/>
                    <a:pt x="11372" y="2413558"/>
                    <a:pt x="25400" y="2413558"/>
                  </a:cubicBezTo>
                  <a:lnTo>
                    <a:pt x="5140659" y="2413558"/>
                  </a:lnTo>
                  <a:cubicBezTo>
                    <a:pt x="5154693" y="2413558"/>
                    <a:pt x="5166059" y="2402191"/>
                    <a:pt x="5166059" y="2388158"/>
                  </a:cubicBezTo>
                  <a:lnTo>
                    <a:pt x="5166059" y="25400"/>
                  </a:lnTo>
                  <a:close/>
                </a:path>
              </a:pathLst>
            </a:custGeom>
            <a:solidFill>
              <a:srgbClr val="C8CD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52400" y="244475"/>
              <a:ext cx="2946400" cy="2752725"/>
            </a:xfrm>
            <a:prstGeom prst="rect">
              <a:avLst/>
            </a:prstGeom>
          </p:spPr>
          <p:txBody>
            <a:bodyPr lIns="63500" tIns="63500" rIns="63500" bIns="63500" rtlCol="0" anchor="ctr"/>
            <a:lstStyle/>
            <a:p>
              <a:pPr algn="ctr">
                <a:lnSpc>
                  <a:spcPts val="132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57906" y="1877755"/>
            <a:ext cx="3661165" cy="76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FEFEFE"/>
                </a:solidFill>
                <a:latin typeface="DM Sans"/>
              </a:rPr>
              <a:t>Supervisor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5017"/>
          <a:stretch>
            <a:fillRect/>
          </a:stretch>
        </p:blipFill>
        <p:spPr>
          <a:xfrm>
            <a:off x="457906" y="6538006"/>
            <a:ext cx="3661165" cy="2004285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57906" y="6778147"/>
            <a:ext cx="3661165" cy="76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FEFEFE"/>
                </a:solidFill>
                <a:latin typeface="DM Sans"/>
              </a:rPr>
              <a:t>Mentor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E9CCDE-5E31-7B7F-B10B-1FAFC97031C1}"/>
              </a:ext>
            </a:extLst>
          </p:cNvPr>
          <p:cNvSpPr txBox="1"/>
          <p:nvPr/>
        </p:nvSpPr>
        <p:spPr>
          <a:xfrm>
            <a:off x="5344597" y="6210268"/>
            <a:ext cx="82296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00" dirty="0"/>
              <a:t>Mr. H.M.A. </a:t>
            </a:r>
            <a:r>
              <a:rPr lang="en-US" sz="3700"/>
              <a:t>Bandara</a:t>
            </a:r>
            <a:endParaRPr lang="en-US" sz="3700" dirty="0"/>
          </a:p>
          <a:p>
            <a:pPr algn="ctr"/>
            <a:r>
              <a:rPr lang="en-US" sz="3700" dirty="0"/>
              <a:t>B.Sc. in </a:t>
            </a:r>
            <a:r>
              <a:rPr lang="en-US" sz="3700" dirty="0" err="1"/>
              <a:t>Eng</a:t>
            </a:r>
            <a:r>
              <a:rPr lang="en-US" sz="3700" dirty="0"/>
              <a:t> (Electrical and Electronic)</a:t>
            </a:r>
          </a:p>
          <a:p>
            <a:pPr algn="ctr"/>
            <a:r>
              <a:rPr lang="en-US" sz="3700" dirty="0"/>
              <a:t>M.Sc. in Computer Science</a:t>
            </a:r>
          </a:p>
          <a:p>
            <a:pPr algn="ctr"/>
            <a:r>
              <a:rPr lang="en-US" sz="3700" dirty="0"/>
              <a:t>Consultant - Crede </a:t>
            </a:r>
            <a:r>
              <a:rPr lang="en-US" sz="3700" dirty="0">
                <a:latin typeface="DM Sans" pitchFamily="2" charset="0"/>
              </a:rPr>
              <a:t>Technologies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82075" y="2614715"/>
            <a:ext cx="16230600" cy="5437566"/>
            <a:chOff x="0" y="0"/>
            <a:chExt cx="21640800" cy="7250088"/>
          </a:xfrm>
        </p:grpSpPr>
        <p:sp>
          <p:nvSpPr>
            <p:cNvPr id="3" name="TextBox 3"/>
            <p:cNvSpPr txBox="1"/>
            <p:nvPr/>
          </p:nvSpPr>
          <p:spPr>
            <a:xfrm>
              <a:off x="0" y="1057275"/>
              <a:ext cx="21640800" cy="489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14"/>
                </a:lnSpc>
              </a:pPr>
              <a:r>
                <a:rPr lang="en-US" sz="29285">
                  <a:solidFill>
                    <a:srgbClr val="4E2780"/>
                  </a:solidFill>
                  <a:latin typeface="Alegreya"/>
                </a:rPr>
                <a:t>Q &amp; A ?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8095" y="5828112"/>
              <a:ext cx="19604609" cy="14219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13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" y="1073053"/>
            <a:ext cx="11132246" cy="2105582"/>
            <a:chOff x="0" y="0"/>
            <a:chExt cx="14842995" cy="2807443"/>
          </a:xfrm>
        </p:grpSpPr>
        <p:sp>
          <p:nvSpPr>
            <p:cNvPr id="3" name="TextBox 3"/>
            <p:cNvSpPr txBox="1"/>
            <p:nvPr/>
          </p:nvSpPr>
          <p:spPr>
            <a:xfrm>
              <a:off x="0" y="85725"/>
              <a:ext cx="14842995" cy="17989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230"/>
                </a:lnSpc>
              </a:pPr>
              <a:r>
                <a:rPr lang="en-US" sz="9300" dirty="0">
                  <a:solidFill>
                    <a:srgbClr val="100F0D"/>
                  </a:solidFill>
                  <a:latin typeface="DM Sans Bold"/>
                </a:rPr>
                <a:t>Problem in brief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131168"/>
              <a:ext cx="14842995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698615" y="6047759"/>
            <a:ext cx="7589385" cy="3656478"/>
            <a:chOff x="0" y="0"/>
            <a:chExt cx="10119180" cy="4875304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flipH="1">
              <a:off x="1013570" y="0"/>
              <a:ext cx="4175033" cy="4875304"/>
            </a:xfrm>
            <a:prstGeom prst="rect">
              <a:avLst/>
            </a:prstGeom>
          </p:spPr>
        </p:pic>
        <p:sp>
          <p:nvSpPr>
            <p:cNvPr id="7" name="AutoShape 7"/>
            <p:cNvSpPr/>
            <p:nvPr/>
          </p:nvSpPr>
          <p:spPr>
            <a:xfrm>
              <a:off x="0" y="4843554"/>
              <a:ext cx="10119180" cy="0"/>
            </a:xfrm>
            <a:prstGeom prst="line">
              <a:avLst/>
            </a:prstGeom>
            <a:ln w="25400" cap="rnd">
              <a:solidFill>
                <a:srgbClr val="243762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514001" y="2601194"/>
              <a:ext cx="4632446" cy="22741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7670568" y="3094808"/>
              <a:ext cx="951756" cy="1780496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1390714" y="3424975"/>
            <a:ext cx="13915828" cy="1272536"/>
            <a:chOff x="0" y="0"/>
            <a:chExt cx="18554438" cy="1696715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8554438" cy="1696715"/>
              <a:chOff x="0" y="0"/>
              <a:chExt cx="22707745" cy="207651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2707746" cy="2076515"/>
              </a:xfrm>
              <a:custGeom>
                <a:avLst/>
                <a:gdLst/>
                <a:ahLst/>
                <a:cxnLst/>
                <a:rect l="l" t="t" r="r" b="b"/>
                <a:pathLst>
                  <a:path w="22707746" h="2076515">
                    <a:moveTo>
                      <a:pt x="22583285" y="2076515"/>
                    </a:moveTo>
                    <a:lnTo>
                      <a:pt x="124460" y="2076515"/>
                    </a:lnTo>
                    <a:cubicBezTo>
                      <a:pt x="55880" y="2076515"/>
                      <a:pt x="0" y="2020635"/>
                      <a:pt x="0" y="195205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2583285" y="0"/>
                    </a:lnTo>
                    <a:cubicBezTo>
                      <a:pt x="22651865" y="0"/>
                      <a:pt x="22707746" y="55880"/>
                      <a:pt x="22707746" y="124460"/>
                    </a:cubicBezTo>
                    <a:lnTo>
                      <a:pt x="22707746" y="1952055"/>
                    </a:lnTo>
                    <a:cubicBezTo>
                      <a:pt x="22707746" y="2020635"/>
                      <a:pt x="22651865" y="2076515"/>
                      <a:pt x="22583285" y="2076515"/>
                    </a:cubicBezTo>
                    <a:close/>
                  </a:path>
                </a:pathLst>
              </a:custGeom>
              <a:solidFill>
                <a:srgbClr val="C8CDFF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1473519" y="206799"/>
              <a:ext cx="14774588" cy="1086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6882"/>
                </a:lnSpc>
                <a:spcBef>
                  <a:spcPct val="0"/>
                </a:spcBef>
              </a:pPr>
              <a:r>
                <a:rPr lang="en-US" sz="4916">
                  <a:solidFill>
                    <a:srgbClr val="000000"/>
                  </a:solidFill>
                  <a:latin typeface="DM Sans"/>
                </a:rPr>
                <a:t> 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295221" y="3647029"/>
            <a:ext cx="11776230" cy="683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9"/>
              </a:lnSpc>
              <a:spcBef>
                <a:spcPct val="0"/>
              </a:spcBef>
            </a:pPr>
            <a:r>
              <a:rPr lang="en-US" sz="3799" spc="75">
                <a:solidFill>
                  <a:srgbClr val="000000"/>
                </a:solidFill>
                <a:latin typeface="Aileron Regular"/>
              </a:rPr>
              <a:t>Security issue in vehicle ownership registration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228600" y="503832"/>
            <a:ext cx="1437357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spc="-232" dirty="0">
                <a:solidFill>
                  <a:srgbClr val="000000"/>
                </a:solidFill>
                <a:latin typeface="DM Sans Bold"/>
              </a:rPr>
              <a:t> Background &amp; Motivation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2391077"/>
            <a:ext cx="15176701" cy="2878999"/>
            <a:chOff x="0" y="0"/>
            <a:chExt cx="20235601" cy="3838665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0235601" cy="3838665"/>
              <a:chOff x="0" y="0"/>
              <a:chExt cx="11750538" cy="222906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1750539" cy="2229061"/>
              </a:xfrm>
              <a:custGeom>
                <a:avLst/>
                <a:gdLst/>
                <a:ahLst/>
                <a:cxnLst/>
                <a:rect l="l" t="t" r="r" b="b"/>
                <a:pathLst>
                  <a:path w="11750539" h="2229061">
                    <a:moveTo>
                      <a:pt x="11626079" y="2229060"/>
                    </a:moveTo>
                    <a:lnTo>
                      <a:pt x="124460" y="2229060"/>
                    </a:lnTo>
                    <a:cubicBezTo>
                      <a:pt x="55880" y="2229060"/>
                      <a:pt x="0" y="2173181"/>
                      <a:pt x="0" y="210460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1626079" y="0"/>
                    </a:lnTo>
                    <a:cubicBezTo>
                      <a:pt x="11694658" y="0"/>
                      <a:pt x="11750539" y="55880"/>
                      <a:pt x="11750539" y="124460"/>
                    </a:cubicBezTo>
                    <a:lnTo>
                      <a:pt x="11750539" y="2104601"/>
                    </a:lnTo>
                    <a:cubicBezTo>
                      <a:pt x="11750539" y="2173181"/>
                      <a:pt x="11694658" y="2229061"/>
                      <a:pt x="11626079" y="2229061"/>
                    </a:cubicBezTo>
                    <a:close/>
                  </a:path>
                </a:pathLst>
              </a:custGeom>
              <a:solidFill>
                <a:srgbClr val="C8CDFF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1251608" y="538207"/>
              <a:ext cx="17907383" cy="2752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5400"/>
                </a:lnSpc>
                <a:spcBef>
                  <a:spcPct val="0"/>
                </a:spcBef>
              </a:pPr>
              <a:r>
                <a:rPr lang="en-US" sz="4500">
                  <a:solidFill>
                    <a:srgbClr val="000000"/>
                  </a:solidFill>
                  <a:latin typeface="DM Sans"/>
                </a:rPr>
                <a:t>This project is on digitizing real-world objects, specifically vehicles, for the purpose of changing their ownership online. 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5556437"/>
            <a:ext cx="15176701" cy="2878999"/>
            <a:chOff x="0" y="0"/>
            <a:chExt cx="20235601" cy="3838665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20235601" cy="3838665"/>
              <a:chOff x="0" y="0"/>
              <a:chExt cx="11750538" cy="2229061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1750539" cy="2229061"/>
              </a:xfrm>
              <a:custGeom>
                <a:avLst/>
                <a:gdLst/>
                <a:ahLst/>
                <a:cxnLst/>
                <a:rect l="l" t="t" r="r" b="b"/>
                <a:pathLst>
                  <a:path w="11750539" h="2229061">
                    <a:moveTo>
                      <a:pt x="11626079" y="2229060"/>
                    </a:moveTo>
                    <a:lnTo>
                      <a:pt x="124460" y="2229060"/>
                    </a:lnTo>
                    <a:cubicBezTo>
                      <a:pt x="55880" y="2229060"/>
                      <a:pt x="0" y="2173181"/>
                      <a:pt x="0" y="210460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1626079" y="0"/>
                    </a:lnTo>
                    <a:cubicBezTo>
                      <a:pt x="11694658" y="0"/>
                      <a:pt x="11750539" y="55880"/>
                      <a:pt x="11750539" y="124460"/>
                    </a:cubicBezTo>
                    <a:lnTo>
                      <a:pt x="11750539" y="2104601"/>
                    </a:lnTo>
                    <a:cubicBezTo>
                      <a:pt x="11750539" y="2173181"/>
                      <a:pt x="11694658" y="2229061"/>
                      <a:pt x="11626079" y="2229061"/>
                    </a:cubicBezTo>
                    <a:close/>
                  </a:path>
                </a:pathLst>
              </a:custGeom>
              <a:solidFill>
                <a:srgbClr val="C8CDFF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1251608" y="995407"/>
              <a:ext cx="17907383" cy="183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5400"/>
                </a:lnSpc>
                <a:spcBef>
                  <a:spcPct val="0"/>
                </a:spcBef>
              </a:pPr>
              <a:r>
                <a:rPr lang="en-US" sz="4500">
                  <a:solidFill>
                    <a:srgbClr val="000000"/>
                  </a:solidFill>
                  <a:latin typeface="DM Sans"/>
                </a:rPr>
                <a:t>This has not been done before and requires the development of a new system.</a:t>
              </a: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279986" y="7266383"/>
            <a:ext cx="2712166" cy="279867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593597" y="5953953"/>
            <a:ext cx="4092356" cy="4114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17245" y="847725"/>
            <a:ext cx="2166491" cy="1544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36"/>
              </a:lnSpc>
              <a:spcBef>
                <a:spcPct val="0"/>
              </a:spcBef>
            </a:pPr>
            <a:r>
              <a:rPr lang="en-US" sz="8954">
                <a:solidFill>
                  <a:srgbClr val="000000"/>
                </a:solidFill>
                <a:latin typeface="DM Sans Bold"/>
              </a:rPr>
              <a:t>Aim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390714" y="3652527"/>
            <a:ext cx="11776230" cy="2981947"/>
            <a:chOff x="0" y="0"/>
            <a:chExt cx="15701640" cy="3975929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5701640" cy="3975929"/>
              <a:chOff x="0" y="0"/>
              <a:chExt cx="22707745" cy="574999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2707746" cy="5749997"/>
              </a:xfrm>
              <a:custGeom>
                <a:avLst/>
                <a:gdLst/>
                <a:ahLst/>
                <a:cxnLst/>
                <a:rect l="l" t="t" r="r" b="b"/>
                <a:pathLst>
                  <a:path w="22707746" h="5749997">
                    <a:moveTo>
                      <a:pt x="22583285" y="5749997"/>
                    </a:moveTo>
                    <a:lnTo>
                      <a:pt x="124460" y="5749997"/>
                    </a:lnTo>
                    <a:cubicBezTo>
                      <a:pt x="55880" y="5749997"/>
                      <a:pt x="0" y="5694117"/>
                      <a:pt x="0" y="562553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2583285" y="0"/>
                    </a:lnTo>
                    <a:cubicBezTo>
                      <a:pt x="22651865" y="0"/>
                      <a:pt x="22707746" y="55880"/>
                      <a:pt x="22707746" y="124460"/>
                    </a:cubicBezTo>
                    <a:lnTo>
                      <a:pt x="22707746" y="5625537"/>
                    </a:lnTo>
                    <a:cubicBezTo>
                      <a:pt x="22707746" y="5694117"/>
                      <a:pt x="22651865" y="5749997"/>
                      <a:pt x="22583285" y="5749997"/>
                    </a:cubicBezTo>
                    <a:close/>
                  </a:path>
                </a:pathLst>
              </a:custGeom>
              <a:solidFill>
                <a:srgbClr val="C8CDFF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1246961" y="179408"/>
              <a:ext cx="12502953" cy="345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5217"/>
                </a:lnSpc>
                <a:spcBef>
                  <a:spcPct val="0"/>
                </a:spcBef>
              </a:pPr>
              <a:r>
                <a:rPr lang="en-US" sz="3726">
                  <a:solidFill>
                    <a:srgbClr val="000000"/>
                  </a:solidFill>
                  <a:latin typeface="DM Sans"/>
                </a:rPr>
                <a:t>Develop a system for registering and transferring vehicle ownership from one person to another in a secure manner with the use of Blockchain Technology. 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948342" y="2210999"/>
            <a:ext cx="2437206" cy="22483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64623" y="609600"/>
            <a:ext cx="10294677" cy="2090533"/>
            <a:chOff x="0" y="0"/>
            <a:chExt cx="8462312" cy="17184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62312" cy="1718436"/>
            </a:xfrm>
            <a:custGeom>
              <a:avLst/>
              <a:gdLst/>
              <a:ahLst/>
              <a:cxnLst/>
              <a:rect l="l" t="t" r="r" b="b"/>
              <a:pathLst>
                <a:path w="8462312" h="1718436">
                  <a:moveTo>
                    <a:pt x="8337852" y="1718436"/>
                  </a:moveTo>
                  <a:lnTo>
                    <a:pt x="124460" y="1718436"/>
                  </a:lnTo>
                  <a:cubicBezTo>
                    <a:pt x="55880" y="1718436"/>
                    <a:pt x="0" y="1662556"/>
                    <a:pt x="0" y="159397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337852" y="0"/>
                  </a:lnTo>
                  <a:cubicBezTo>
                    <a:pt x="8406432" y="0"/>
                    <a:pt x="8462312" y="55880"/>
                    <a:pt x="8462312" y="124460"/>
                  </a:cubicBezTo>
                  <a:lnTo>
                    <a:pt x="8462312" y="1593976"/>
                  </a:lnTo>
                  <a:cubicBezTo>
                    <a:pt x="8462312" y="1662556"/>
                    <a:pt x="8406432" y="1718436"/>
                    <a:pt x="8337852" y="1718436"/>
                  </a:cubicBezTo>
                  <a:close/>
                </a:path>
              </a:pathLst>
            </a:custGeom>
            <a:solidFill>
              <a:srgbClr val="C8CDFF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6822103" y="748422"/>
            <a:ext cx="10111649" cy="165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419"/>
              </a:lnSpc>
              <a:buFont typeface="Arial"/>
              <a:buChar char="•"/>
            </a:pPr>
            <a:r>
              <a:rPr lang="en-US" sz="3399" spc="-64">
                <a:solidFill>
                  <a:srgbClr val="000000"/>
                </a:solidFill>
                <a:latin typeface="DM Sans"/>
              </a:rPr>
              <a:t>Study the problem of the registering and the transferring vehicle ownership from one person to another through documentation. 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6964623" y="8648700"/>
            <a:ext cx="10294677" cy="1326526"/>
            <a:chOff x="0" y="0"/>
            <a:chExt cx="7970639" cy="102706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970639" cy="1027061"/>
            </a:xfrm>
            <a:custGeom>
              <a:avLst/>
              <a:gdLst/>
              <a:ahLst/>
              <a:cxnLst/>
              <a:rect l="l" t="t" r="r" b="b"/>
              <a:pathLst>
                <a:path w="7970639" h="1027061">
                  <a:moveTo>
                    <a:pt x="7846178" y="1027061"/>
                  </a:moveTo>
                  <a:lnTo>
                    <a:pt x="124460" y="1027061"/>
                  </a:lnTo>
                  <a:cubicBezTo>
                    <a:pt x="55880" y="1027061"/>
                    <a:pt x="0" y="971181"/>
                    <a:pt x="0" y="9026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846179" y="0"/>
                  </a:lnTo>
                  <a:cubicBezTo>
                    <a:pt x="7914759" y="0"/>
                    <a:pt x="7970639" y="55880"/>
                    <a:pt x="7970639" y="124460"/>
                  </a:cubicBezTo>
                  <a:lnTo>
                    <a:pt x="7970639" y="902601"/>
                  </a:lnTo>
                  <a:cubicBezTo>
                    <a:pt x="7970639" y="971181"/>
                    <a:pt x="7914759" y="1027061"/>
                    <a:pt x="7846179" y="1027061"/>
                  </a:cubicBezTo>
                  <a:close/>
                </a:path>
              </a:pathLst>
            </a:custGeom>
            <a:solidFill>
              <a:srgbClr val="C8CD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528018" y="838256"/>
            <a:ext cx="5588564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DM Sans Bold"/>
              </a:rPr>
              <a:t>Objectives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964623" y="2953142"/>
            <a:ext cx="10294677" cy="1976119"/>
            <a:chOff x="0" y="0"/>
            <a:chExt cx="7970639" cy="153000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970639" cy="1530007"/>
            </a:xfrm>
            <a:custGeom>
              <a:avLst/>
              <a:gdLst/>
              <a:ahLst/>
              <a:cxnLst/>
              <a:rect l="l" t="t" r="r" b="b"/>
              <a:pathLst>
                <a:path w="7970639" h="1530007">
                  <a:moveTo>
                    <a:pt x="7846178" y="1530007"/>
                  </a:moveTo>
                  <a:lnTo>
                    <a:pt x="124460" y="1530007"/>
                  </a:lnTo>
                  <a:cubicBezTo>
                    <a:pt x="55880" y="1530007"/>
                    <a:pt x="0" y="1474127"/>
                    <a:pt x="0" y="140554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846179" y="0"/>
                  </a:lnTo>
                  <a:cubicBezTo>
                    <a:pt x="7914759" y="0"/>
                    <a:pt x="7970639" y="55880"/>
                    <a:pt x="7970639" y="124460"/>
                  </a:cubicBezTo>
                  <a:lnTo>
                    <a:pt x="7970639" y="1405547"/>
                  </a:lnTo>
                  <a:cubicBezTo>
                    <a:pt x="7970639" y="1474127"/>
                    <a:pt x="7914759" y="1530007"/>
                    <a:pt x="7846179" y="1530007"/>
                  </a:cubicBezTo>
                  <a:close/>
                </a:path>
              </a:pathLst>
            </a:custGeom>
            <a:solidFill>
              <a:srgbClr val="C8CDFF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6822103" y="3034030"/>
            <a:ext cx="10165239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spc="-50">
                <a:solidFill>
                  <a:srgbClr val="000000"/>
                </a:solidFill>
                <a:latin typeface="DM Sans"/>
              </a:rPr>
              <a:t>Facilitate digitizing the system of registering and transferring vehicle ownership from one person to another.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6964623" y="5143500"/>
            <a:ext cx="10294677" cy="1604725"/>
            <a:chOff x="0" y="0"/>
            <a:chExt cx="8106388" cy="12636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06387" cy="1263617"/>
            </a:xfrm>
            <a:custGeom>
              <a:avLst/>
              <a:gdLst/>
              <a:ahLst/>
              <a:cxnLst/>
              <a:rect l="l" t="t" r="r" b="b"/>
              <a:pathLst>
                <a:path w="8106387" h="1263617">
                  <a:moveTo>
                    <a:pt x="7981928" y="1263616"/>
                  </a:moveTo>
                  <a:lnTo>
                    <a:pt x="124460" y="1263616"/>
                  </a:lnTo>
                  <a:cubicBezTo>
                    <a:pt x="55880" y="1263616"/>
                    <a:pt x="0" y="1207736"/>
                    <a:pt x="0" y="113915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981928" y="0"/>
                  </a:lnTo>
                  <a:cubicBezTo>
                    <a:pt x="8050508" y="0"/>
                    <a:pt x="8106387" y="55880"/>
                    <a:pt x="8106387" y="124460"/>
                  </a:cubicBezTo>
                  <a:lnTo>
                    <a:pt x="8106387" y="1139157"/>
                  </a:lnTo>
                  <a:cubicBezTo>
                    <a:pt x="8106387" y="1207737"/>
                    <a:pt x="8050508" y="1263617"/>
                    <a:pt x="7981928" y="1263617"/>
                  </a:cubicBezTo>
                  <a:close/>
                </a:path>
              </a:pathLst>
            </a:custGeom>
            <a:solidFill>
              <a:srgbClr val="C8CDF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6764878" y="5291064"/>
            <a:ext cx="9939236" cy="1180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5" lvl="1" indent="-367027" algn="just">
              <a:lnSpc>
                <a:spcPts val="4759"/>
              </a:lnSpc>
              <a:buFont typeface="Arial"/>
              <a:buChar char="•"/>
            </a:pPr>
            <a:r>
              <a:rPr lang="en-US" sz="3399" spc="-64">
                <a:solidFill>
                  <a:srgbClr val="000000"/>
                </a:solidFill>
                <a:latin typeface="DM Sans"/>
              </a:rPr>
              <a:t>Create the ability to generate a digital id for verifying person and vehicle identity. 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6964623" y="6926856"/>
            <a:ext cx="10294677" cy="1487046"/>
            <a:chOff x="0" y="0"/>
            <a:chExt cx="7970639" cy="115134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970639" cy="1151343"/>
            </a:xfrm>
            <a:custGeom>
              <a:avLst/>
              <a:gdLst/>
              <a:ahLst/>
              <a:cxnLst/>
              <a:rect l="l" t="t" r="r" b="b"/>
              <a:pathLst>
                <a:path w="7970639" h="1151343">
                  <a:moveTo>
                    <a:pt x="7846178" y="1151343"/>
                  </a:moveTo>
                  <a:lnTo>
                    <a:pt x="124460" y="1151343"/>
                  </a:lnTo>
                  <a:cubicBezTo>
                    <a:pt x="55880" y="1151343"/>
                    <a:pt x="0" y="1095463"/>
                    <a:pt x="0" y="10268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846179" y="0"/>
                  </a:lnTo>
                  <a:cubicBezTo>
                    <a:pt x="7914759" y="0"/>
                    <a:pt x="7970639" y="55880"/>
                    <a:pt x="7970639" y="124460"/>
                  </a:cubicBezTo>
                  <a:lnTo>
                    <a:pt x="7970639" y="1026883"/>
                  </a:lnTo>
                  <a:cubicBezTo>
                    <a:pt x="7970639" y="1095463"/>
                    <a:pt x="7914759" y="1151343"/>
                    <a:pt x="7846179" y="1151343"/>
                  </a:cubicBezTo>
                  <a:close/>
                </a:path>
              </a:pathLst>
            </a:custGeom>
            <a:solidFill>
              <a:srgbClr val="C8CDFF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6822103" y="6957493"/>
            <a:ext cx="9925551" cy="1180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5" lvl="1" indent="-367027" algn="just">
              <a:lnSpc>
                <a:spcPts val="4759"/>
              </a:lnSpc>
              <a:buFont typeface="Arial"/>
              <a:buChar char="•"/>
            </a:pPr>
            <a:r>
              <a:rPr lang="en-US" sz="3399" spc="-40">
                <a:solidFill>
                  <a:srgbClr val="000000"/>
                </a:solidFill>
                <a:latin typeface="DM Sans"/>
              </a:rPr>
              <a:t>Design the appropriate system including all user requirements.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822103" y="8887459"/>
            <a:ext cx="9637097" cy="586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34055" lvl="1" indent="-367027" algn="ctr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DM Sans"/>
              </a:rPr>
              <a:t>Develop the system for solving the problem.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2021751" y="2795751"/>
            <a:ext cx="2601097" cy="69446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560703" y="6764972"/>
            <a:ext cx="5345000" cy="272595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87140" y="621004"/>
            <a:ext cx="1415529" cy="157599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990262" y="449554"/>
            <a:ext cx="9887538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spc="-386" dirty="0">
                <a:solidFill>
                  <a:srgbClr val="000000"/>
                </a:solidFill>
                <a:latin typeface="DM Sans Bold"/>
              </a:rPr>
              <a:t>Existing software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09623" y="2978731"/>
            <a:ext cx="15403631" cy="4282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3133" lvl="1" indent="-496566">
              <a:lnSpc>
                <a:spcPts val="6899"/>
              </a:lnSpc>
              <a:buFont typeface="Arial"/>
              <a:buChar char="•"/>
            </a:pPr>
            <a:r>
              <a:rPr lang="en-US" sz="4599">
                <a:solidFill>
                  <a:srgbClr val="000000"/>
                </a:solidFill>
                <a:latin typeface="DM Sans"/>
              </a:rPr>
              <a:t>Vehicle Registration and Information Management using Blockchain-based Distributed Ledger from Bangladesh Perspective</a:t>
            </a:r>
          </a:p>
          <a:p>
            <a:pPr marL="993133" lvl="1" indent="-496566">
              <a:lnSpc>
                <a:spcPts val="6899"/>
              </a:lnSpc>
              <a:buFont typeface="Arial"/>
              <a:buChar char="•"/>
            </a:pPr>
            <a:r>
              <a:rPr lang="en-US" sz="4599">
                <a:solidFill>
                  <a:srgbClr val="000000"/>
                </a:solidFill>
                <a:latin typeface="DM Sans"/>
              </a:rPr>
              <a:t>Sandbox</a:t>
            </a:r>
          </a:p>
          <a:p>
            <a:pPr marL="993133" lvl="1" indent="-496566">
              <a:lnSpc>
                <a:spcPts val="6899"/>
              </a:lnSpc>
              <a:buFont typeface="Arial"/>
              <a:buChar char="•"/>
            </a:pPr>
            <a:r>
              <a:rPr lang="en-US" sz="4599">
                <a:solidFill>
                  <a:srgbClr val="000000"/>
                </a:solidFill>
                <a:latin typeface="DM Sans"/>
              </a:rPr>
              <a:t>OpenSea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491309" y="127100"/>
            <a:ext cx="11796691" cy="101599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18550" y="876300"/>
            <a:ext cx="5081945" cy="2858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9"/>
              </a:lnSpc>
            </a:pPr>
            <a:r>
              <a:rPr lang="en-US" sz="8199">
                <a:solidFill>
                  <a:srgbClr val="000000"/>
                </a:solidFill>
                <a:latin typeface="DM Sans Bold"/>
              </a:rPr>
              <a:t>Proposed </a:t>
            </a:r>
          </a:p>
          <a:p>
            <a:pPr algn="ctr">
              <a:lnSpc>
                <a:spcPts val="11479"/>
              </a:lnSpc>
            </a:pPr>
            <a:r>
              <a:rPr lang="en-US" sz="8199">
                <a:solidFill>
                  <a:srgbClr val="000000"/>
                </a:solidFill>
                <a:latin typeface="DM Sans Bold"/>
              </a:rPr>
              <a:t>Solution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460067" y="277825"/>
            <a:ext cx="1543902" cy="30326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648</Words>
  <Application>Microsoft Office PowerPoint</Application>
  <PresentationFormat>Custom</PresentationFormat>
  <Paragraphs>114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Alegreya Bold</vt:lpstr>
      <vt:lpstr>Aileron Regular</vt:lpstr>
      <vt:lpstr>Arial</vt:lpstr>
      <vt:lpstr>DM Sans Bold</vt:lpstr>
      <vt:lpstr>Alegreya</vt:lpstr>
      <vt:lpstr>Canva Sans Bold</vt:lpstr>
      <vt:lpstr>Calibri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Retro</dc:title>
  <cp:lastModifiedBy>Binari Dissanayake</cp:lastModifiedBy>
  <cp:revision>9</cp:revision>
  <dcterms:created xsi:type="dcterms:W3CDTF">2006-08-16T00:00:00Z</dcterms:created>
  <dcterms:modified xsi:type="dcterms:W3CDTF">2023-01-01T12:21:55Z</dcterms:modified>
  <dc:identifier>DAFWNLMDTFc</dc:identifier>
</cp:coreProperties>
</file>